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12.04.2018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12.04.2018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12.04.2018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12.04.2018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12.04.2018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12.04.2018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12.04.2018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12.04.2018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12.04.2018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12.04.2018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12.04.2018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12.04.2018</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639732"/>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a:latin typeface="Arial" charset="0"/>
              </a:rPr>
              <a:t>Employment or Leadership Position</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Advisory Role or Expert Testimony</a:t>
            </a:r>
            <a:br>
              <a:rPr lang="de-DE" sz="1100">
                <a:latin typeface="Arial" charset="0"/>
              </a:rPr>
            </a:br>
            <a:br>
              <a:rPr lang="de-DE" sz="950">
                <a:latin typeface="Arial" charset="0"/>
              </a:rPr>
            </a:br>
            <a:br>
              <a:rPr lang="de-DE" sz="950">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Stock Ownership</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Patent, Copyright, Licensing</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Honoraria</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Financing of Scientific Research</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Other Financial Relationships</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de-DE" sz="1200" b="1">
                <a:latin typeface="Arial" charset="0"/>
              </a:rPr>
              <a:t>Immaterial Conflicts of Interest</a:t>
            </a: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a:t>
            </a:r>
            <a:endParaRPr lang="de-DE" b="1" dirty="0">
              <a:latin typeface="Arial" panose="020B0604020202020204" pitchFamily="34" charset="0"/>
              <a:cs typeface="Arial" panose="020B0604020202020204" pitchFamily="34" charset="0"/>
            </a:endParaRPr>
          </a:p>
        </p:txBody>
      </p:sp>
      <p:pic>
        <p:nvPicPr>
          <p:cNvPr id="7" name="Grafik 6" descr="Ein Bild, das Gras, Text, Schild, Ende enthält.&#10;&#10;Mit hoher Zuverlässigkeit generierte Beschreibung">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253058" y="486032"/>
            <a:ext cx="1588316" cy="1438904"/>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801314"/>
          </a:xfrm>
          <a:prstGeom prst="rect">
            <a:avLst/>
          </a:prstGeom>
          <a:noFill/>
          <a:ln w="9525">
            <a:noFill/>
            <a:miter lim="800000"/>
            <a:headEnd/>
            <a:tailEnd/>
          </a:ln>
        </p:spPr>
        <p:txBody>
          <a:bodyPr>
            <a:spAutoFit/>
          </a:bodyPr>
          <a:lstStyle/>
          <a:p>
            <a:pPr eaLnBrk="0" hangingPunct="0">
              <a:defRPr/>
            </a:pPr>
            <a:r>
              <a:rPr lang="de-DE" sz="1200" b="1" dirty="0"/>
              <a:t>1. </a:t>
            </a:r>
            <a:r>
              <a:rPr lang="en-US" sz="1200" b="1" dirty="0">
                <a:latin typeface="Arial" charset="0"/>
              </a:rPr>
              <a:t>Employment or Leadership Position</a:t>
            </a:r>
            <a:r>
              <a:rPr lang="de-DE" sz="1200" b="1" dirty="0">
                <a:latin typeface="Arial" charset="0"/>
              </a:rPr>
              <a:t> </a:t>
            </a:r>
          </a:p>
          <a:p>
            <a:pPr lvl="1" eaLnBrk="0" hangingPunct="0">
              <a:defRPr/>
            </a:pPr>
            <a:r>
              <a:rPr lang="en-US" sz="1100" dirty="0">
                <a:latin typeface="Arial" charset="0"/>
              </a:rPr>
              <a:t>Any full-time or part-time employment, leadership position, etc. for an entity having an investment in the subject </a:t>
            </a:r>
            <a:br>
              <a:rPr lang="en-US" sz="1100" dirty="0">
                <a:latin typeface="Arial" charset="0"/>
              </a:rPr>
            </a:br>
            <a:r>
              <a:rPr lang="en-US" sz="1100" dirty="0">
                <a:latin typeface="Arial" charset="0"/>
              </a:rPr>
              <a:t>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2. </a:t>
            </a:r>
            <a:r>
              <a:rPr lang="en-US" sz="1200" b="1" dirty="0">
                <a:latin typeface="Arial" charset="0"/>
              </a:rPr>
              <a:t>Advisory Role or Expert Testimony</a:t>
            </a:r>
            <a:r>
              <a:rPr lang="de-DE" sz="1200" b="1" dirty="0">
                <a:latin typeface="Arial" charset="0"/>
              </a:rPr>
              <a:t> </a:t>
            </a:r>
          </a:p>
          <a:p>
            <a:pPr lvl="1" eaLnBrk="0" hangingPunct="0">
              <a:defRPr/>
            </a:pPr>
            <a:r>
              <a:rPr lang="en-US" sz="1100" dirty="0">
                <a:latin typeface="Arial"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a:latin typeface="Arial" charset="0"/>
              </a:rPr>
              <a:t> </a:t>
            </a:r>
          </a:p>
          <a:p>
            <a:pPr eaLnBrk="0" hangingPunct="0">
              <a:defRPr/>
            </a:pPr>
            <a:r>
              <a:rPr lang="de-DE" sz="1200" b="1" dirty="0">
                <a:latin typeface="Arial" charset="0"/>
              </a:rPr>
              <a:t>3. </a:t>
            </a:r>
            <a:r>
              <a:rPr lang="en-US" sz="1200" b="1" dirty="0">
                <a:latin typeface="Arial" charset="0"/>
              </a:rPr>
              <a:t>Stock Ownership</a:t>
            </a:r>
            <a:endParaRPr lang="de-DE" sz="1200" b="1" dirty="0">
              <a:latin typeface="Arial" charset="0"/>
            </a:endParaRPr>
          </a:p>
          <a:p>
            <a:pPr lvl="1" eaLnBrk="0" hangingPunct="0">
              <a:defRPr/>
            </a:pPr>
            <a:r>
              <a:rPr lang="en-US" sz="1100" dirty="0">
                <a:latin typeface="Arial"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a:latin typeface="Arial" charset="0"/>
            </a:endParaRPr>
          </a:p>
          <a:p>
            <a:pPr eaLnBrk="0" hangingPunct="0">
              <a:defRPr/>
            </a:pPr>
            <a:r>
              <a:rPr lang="de-DE" sz="1200" b="1" dirty="0">
                <a:latin typeface="Arial" charset="0"/>
              </a:rPr>
              <a:t>4. </a:t>
            </a:r>
            <a:r>
              <a:rPr lang="en-US" sz="1200" b="1" dirty="0">
                <a:latin typeface="Arial" charset="0"/>
              </a:rPr>
              <a:t>Patent, Copyright, Licensing</a:t>
            </a:r>
            <a:endParaRPr lang="de-DE" sz="1200" b="1" dirty="0">
              <a:latin typeface="Arial" charset="0"/>
            </a:endParaRPr>
          </a:p>
          <a:p>
            <a:pPr lvl="1" eaLnBrk="0" hangingPunct="0">
              <a:defRPr/>
            </a:pPr>
            <a:r>
              <a:rPr lang="en-US" sz="1100" dirty="0">
                <a:latin typeface="Arial" charset="0"/>
              </a:rPr>
              <a:t>Any commercial interests (e. g. patent, copyright, licensing) for drugs or medical products in the subject matter.</a:t>
            </a:r>
            <a:endParaRPr lang="de-DE" sz="1100" dirty="0">
              <a:latin typeface="Arial" charset="0"/>
            </a:endParaRPr>
          </a:p>
          <a:p>
            <a:pPr eaLnBrk="0" hangingPunct="0">
              <a:defRPr/>
            </a:pPr>
            <a:r>
              <a:rPr lang="de-DE" sz="1200" b="1" dirty="0">
                <a:latin typeface="Arial" charset="0"/>
              </a:rPr>
              <a:t>5. </a:t>
            </a:r>
            <a:r>
              <a:rPr lang="en-US" sz="1200" b="1" dirty="0">
                <a:latin typeface="Arial" charset="0"/>
              </a:rPr>
              <a:t>Honoraria</a:t>
            </a:r>
            <a:r>
              <a:rPr lang="de-DE" sz="1200" b="1" dirty="0">
                <a:latin typeface="Arial" charset="0"/>
              </a:rPr>
              <a:t> </a:t>
            </a:r>
          </a:p>
          <a:p>
            <a:pPr lvl="1" eaLnBrk="0" hangingPunct="0">
              <a:defRPr/>
            </a:pPr>
            <a:r>
              <a:rPr lang="en-US" sz="1100" dirty="0">
                <a:latin typeface="Arial"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6. </a:t>
            </a:r>
            <a:r>
              <a:rPr lang="en-US" sz="1200" b="1" dirty="0">
                <a:latin typeface="Arial" charset="0"/>
              </a:rPr>
              <a:t>Financing of Scientific Research</a:t>
            </a:r>
            <a:r>
              <a:rPr lang="de-DE" sz="1200" b="1" dirty="0">
                <a:latin typeface="Arial" charset="0"/>
              </a:rPr>
              <a:t> </a:t>
            </a:r>
          </a:p>
          <a:p>
            <a:pPr lvl="1" eaLnBrk="0" hangingPunct="0">
              <a:defRPr/>
            </a:pPr>
            <a:r>
              <a:rPr lang="en-US" sz="1100" dirty="0">
                <a:latin typeface="Arial" charset="0"/>
              </a:rPr>
              <a:t>All payments associated with a research project must be disclosed if provided by a commercial or other sponsor.</a:t>
            </a:r>
            <a:endParaRPr lang="de-DE" sz="1100" dirty="0">
              <a:latin typeface="Arial" charset="0"/>
            </a:endParaRPr>
          </a:p>
          <a:p>
            <a:pPr eaLnBrk="0" hangingPunct="0">
              <a:defRPr/>
            </a:pPr>
            <a:r>
              <a:rPr lang="de-DE" sz="1200" b="1" dirty="0">
                <a:latin typeface="Arial" charset="0"/>
              </a:rPr>
              <a:t>7. </a:t>
            </a:r>
            <a:r>
              <a:rPr lang="en-US" sz="1200" b="1" dirty="0">
                <a:latin typeface="Arial" charset="0"/>
              </a:rPr>
              <a:t>Other Financial Relationships</a:t>
            </a:r>
            <a:r>
              <a:rPr lang="de-DE" sz="1200" b="1" dirty="0">
                <a:latin typeface="Arial" charset="0"/>
              </a:rPr>
              <a:t> </a:t>
            </a:r>
          </a:p>
          <a:p>
            <a:pPr lvl="1" eaLnBrk="0" hangingPunct="0">
              <a:defRPr/>
            </a:pPr>
            <a:r>
              <a:rPr lang="en-US" sz="1100" dirty="0">
                <a:latin typeface="Arial"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8. </a:t>
            </a: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a:p>
            <a:pPr marL="452438" eaLnBrk="0" hangingPunct="0">
              <a:defRPr/>
            </a:pPr>
            <a:r>
              <a:rPr lang="de-DE" sz="1100" dirty="0">
                <a:latin typeface="Arial" charset="0"/>
              </a:rPr>
              <a:t>Personal </a:t>
            </a:r>
            <a:r>
              <a:rPr lang="de-DE" sz="1100" dirty="0" err="1">
                <a:latin typeface="Arial" charset="0"/>
              </a:rPr>
              <a:t>relationships</a:t>
            </a:r>
            <a:r>
              <a:rPr lang="de-DE" sz="1100" dirty="0">
                <a:latin typeface="Arial" charset="0"/>
              </a:rPr>
              <a:t> </a:t>
            </a:r>
            <a:r>
              <a:rPr lang="de-DE" sz="1100" dirty="0" err="1">
                <a:latin typeface="Arial" charset="0"/>
              </a:rPr>
              <a:t>to</a:t>
            </a:r>
            <a:r>
              <a:rPr lang="de-DE" sz="1100" dirty="0">
                <a:latin typeface="Arial" charset="0"/>
              </a:rPr>
              <a:t> a </a:t>
            </a:r>
            <a:r>
              <a:rPr lang="de-DE" sz="1100" dirty="0" err="1">
                <a:latin typeface="Arial" charset="0"/>
              </a:rPr>
              <a:t>person</a:t>
            </a:r>
            <a:r>
              <a:rPr lang="de-DE" sz="1100" dirty="0">
                <a:latin typeface="Arial" charset="0"/>
              </a:rPr>
              <a:t> </a:t>
            </a:r>
            <a:r>
              <a:rPr lang="de-DE" sz="1100" dirty="0" err="1">
                <a:latin typeface="Arial" charset="0"/>
              </a:rPr>
              <a:t>that</a:t>
            </a:r>
            <a:r>
              <a:rPr lang="de-DE" sz="1100" dirty="0">
                <a:latin typeface="Arial" charset="0"/>
              </a:rPr>
              <a:t> </a:t>
            </a:r>
            <a:r>
              <a:rPr lang="de-DE" sz="1100" dirty="0" err="1">
                <a:latin typeface="Arial" charset="0"/>
              </a:rPr>
              <a:t>is</a:t>
            </a:r>
            <a:r>
              <a:rPr lang="de-DE" sz="1100" dirty="0">
                <a:latin typeface="Arial" charset="0"/>
              </a:rPr>
              <a:t> </a:t>
            </a:r>
            <a:r>
              <a:rPr lang="de-DE" sz="1100" dirty="0" err="1">
                <a:latin typeface="Arial" charset="0"/>
              </a:rPr>
              <a:t>authorized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represent</a:t>
            </a:r>
            <a:r>
              <a:rPr lang="de-DE" sz="1100" dirty="0">
                <a:latin typeface="Arial" charset="0"/>
              </a:rPr>
              <a:t> a </a:t>
            </a:r>
            <a:r>
              <a:rPr lang="de-DE" sz="1100" dirty="0" err="1">
                <a:latin typeface="Arial" charset="0"/>
              </a:rPr>
              <a:t>company</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economy</a:t>
            </a:r>
            <a:r>
              <a:rPr lang="de-DE" sz="1100" dirty="0">
                <a:latin typeface="Arial" charset="0"/>
              </a:rPr>
              <a:t>; </a:t>
            </a:r>
            <a:r>
              <a:rPr lang="de-DE" sz="1100" dirty="0" err="1">
                <a:latin typeface="Arial" charset="0"/>
              </a:rPr>
              <a:t>member</a:t>
            </a:r>
            <a:r>
              <a:rPr lang="de-DE" sz="1100" dirty="0">
                <a:latin typeface="Arial" charset="0"/>
              </a:rPr>
              <a:t> </a:t>
            </a:r>
            <a:r>
              <a:rPr lang="de-DE" sz="1100" dirty="0" err="1">
                <a:latin typeface="Arial" charset="0"/>
              </a:rPr>
              <a:t>of</a:t>
            </a:r>
            <a:r>
              <a:rPr lang="de-DE" sz="1100" dirty="0">
                <a:latin typeface="Arial" charset="0"/>
              </a:rPr>
              <a:t> in </a:t>
            </a:r>
            <a:r>
              <a:rPr lang="de-DE" sz="1100" dirty="0" err="1">
                <a:latin typeface="Arial" charset="0"/>
              </a:rPr>
              <a:t>connection</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report‘s</a:t>
            </a:r>
            <a:r>
              <a:rPr lang="de-DE" sz="1100" dirty="0">
                <a:latin typeface="Arial" charset="0"/>
              </a:rPr>
              <a:t> </a:t>
            </a:r>
            <a:r>
              <a:rPr lang="de-DE" sz="1100" dirty="0" err="1">
                <a:latin typeface="Arial" charset="0"/>
              </a:rPr>
              <a:t>subject</a:t>
            </a:r>
            <a:r>
              <a:rPr lang="de-DE" sz="1100" dirty="0">
                <a:latin typeface="Arial" charset="0"/>
              </a:rPr>
              <a:t> relevant </a:t>
            </a:r>
            <a:r>
              <a:rPr lang="de-DE" sz="1100" dirty="0" err="1">
                <a:latin typeface="Arial" charset="0"/>
              </a:rPr>
              <a:t>associations</a:t>
            </a:r>
            <a:r>
              <a:rPr lang="de-DE" sz="1100" dirty="0">
                <a:latin typeface="Arial" charset="0"/>
              </a:rPr>
              <a:t>/professional </a:t>
            </a:r>
            <a:r>
              <a:rPr lang="de-DE" sz="1100" dirty="0" err="1">
                <a:latin typeface="Arial" charset="0"/>
              </a:rPr>
              <a:t>associations</a:t>
            </a:r>
            <a:r>
              <a:rPr lang="de-DE" sz="1100" dirty="0">
                <a:latin typeface="Arial" charset="0"/>
              </a:rPr>
              <a:t>;  </a:t>
            </a:r>
            <a:r>
              <a:rPr lang="de-DE" sz="1100" dirty="0" err="1">
                <a:latin typeface="Arial" charset="0"/>
              </a:rPr>
              <a:t>political</a:t>
            </a:r>
            <a:r>
              <a:rPr lang="de-DE" sz="1100" dirty="0">
                <a:latin typeface="Arial" charset="0"/>
              </a:rPr>
              <a:t>, </a:t>
            </a:r>
            <a:r>
              <a:rPr lang="de-DE" sz="1100" dirty="0" err="1">
                <a:latin typeface="Arial" charset="0"/>
              </a:rPr>
              <a:t>academic</a:t>
            </a:r>
            <a:r>
              <a:rPr lang="de-DE" sz="1100" dirty="0">
                <a:latin typeface="Arial" charset="0"/>
              </a:rPr>
              <a:t>, </a:t>
            </a:r>
            <a:r>
              <a:rPr lang="de-DE" sz="1100" dirty="0" err="1">
                <a:latin typeface="Arial" charset="0"/>
              </a:rPr>
              <a:t>scientific</a:t>
            </a:r>
            <a:r>
              <a:rPr lang="de-DE" sz="1100" dirty="0">
                <a:latin typeface="Arial" charset="0"/>
              </a:rPr>
              <a:t> </a:t>
            </a:r>
            <a:r>
              <a:rPr lang="de-DE" sz="1100" dirty="0" err="1">
                <a:latin typeface="Arial" charset="0"/>
              </a:rPr>
              <a:t>or</a:t>
            </a:r>
            <a:r>
              <a:rPr lang="de-DE" sz="1100" dirty="0">
                <a:latin typeface="Arial" charset="0"/>
              </a:rPr>
              <a:t> personal </a:t>
            </a:r>
            <a:r>
              <a:rPr lang="de-DE" sz="1100" dirty="0" err="1">
                <a:latin typeface="Arial" charset="0"/>
              </a:rPr>
              <a:t>interests</a:t>
            </a:r>
            <a:r>
              <a:rPr lang="de-DE" sz="1100" dirty="0">
                <a:latin typeface="Arial" charset="0"/>
              </a:rPr>
              <a:t> </a:t>
            </a:r>
            <a:r>
              <a:rPr lang="de-DE" sz="1100" dirty="0" err="1">
                <a:latin typeface="Arial" charset="0"/>
              </a:rPr>
              <a:t>which</a:t>
            </a:r>
            <a:r>
              <a:rPr lang="de-DE" sz="1100" dirty="0">
                <a:latin typeface="Arial" charset="0"/>
              </a:rPr>
              <a:t> </a:t>
            </a:r>
            <a:r>
              <a:rPr lang="de-DE" sz="1100" dirty="0" err="1">
                <a:latin typeface="Arial" charset="0"/>
              </a:rPr>
              <a:t>may</a:t>
            </a:r>
            <a:r>
              <a:rPr lang="de-DE" sz="1100" dirty="0">
                <a:latin typeface="Arial" charset="0"/>
              </a:rPr>
              <a:t> </a:t>
            </a:r>
            <a:r>
              <a:rPr lang="de-DE" sz="1100" dirty="0" err="1">
                <a:latin typeface="Arial" charset="0"/>
              </a:rPr>
              <a:t>cause</a:t>
            </a:r>
            <a:r>
              <a:rPr lang="de-DE" sz="1100" dirty="0">
                <a:latin typeface="Arial" charset="0"/>
              </a:rPr>
              <a:t> </a:t>
            </a:r>
            <a:r>
              <a:rPr lang="de-DE" sz="1100" dirty="0" err="1">
                <a:latin typeface="Arial" charset="0"/>
              </a:rPr>
              <a:t>conflicts</a:t>
            </a:r>
            <a:r>
              <a:rPr lang="de-DE" sz="1100" dirty="0">
                <a:latin typeface="Arial" charset="0"/>
              </a:rPr>
              <a:t>.</a:t>
            </a:r>
          </a:p>
          <a:p>
            <a:pPr marL="228600" indent="-228600" eaLnBrk="0" hangingPunct="0">
              <a:buFont typeface="+mj-lt"/>
              <a:buAutoNum type="arabicPeriod"/>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err="1">
                <a:latin typeface="Arial" panose="020B0604020202020204" pitchFamily="34" charset="0"/>
                <a:cs typeface="Arial" panose="020B0604020202020204" pitchFamily="34" charset="0"/>
              </a:rPr>
              <a:t>Disclosure</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conflicts</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interest</a:t>
            </a:r>
            <a:r>
              <a:rPr lang="de-DE" b="1" dirty="0">
                <a:latin typeface="Arial" panose="020B0604020202020204" pitchFamily="34" charset="0"/>
                <a:cs typeface="Arial" panose="020B0604020202020204" pitchFamily="34" charset="0"/>
              </a:rPr>
              <a:t> – </a:t>
            </a:r>
            <a:r>
              <a:rPr lang="de-DE" b="1" dirty="0" err="1">
                <a:latin typeface="Arial" panose="020B0604020202020204" pitchFamily="34" charset="0"/>
                <a:cs typeface="Arial" panose="020B0604020202020204" pitchFamily="34" charset="0"/>
              </a:rPr>
              <a:t>explanation</a:t>
            </a:r>
            <a:r>
              <a:rPr lang="de-DE" b="1" dirty="0">
                <a:latin typeface="Arial" panose="020B0604020202020204" pitchFamily="34" charset="0"/>
                <a:cs typeface="Arial" panose="020B0604020202020204" pitchFamily="34" charset="0"/>
              </a:rPr>
              <a:t>  </a:t>
            </a:r>
          </a:p>
        </p:txBody>
      </p:sp>
      <p:pic>
        <p:nvPicPr>
          <p:cNvPr id="7" name="Grafik 6" descr="Ein Bild, das Gras, Text, Schild, Ende enthält.&#10;&#10;Mit hoher Zuverlässigkeit generierte Beschreibung">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602572" y="486032"/>
            <a:ext cx="1588316" cy="1438904"/>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Anne Reuter</cp:lastModifiedBy>
  <cp:revision>12</cp:revision>
  <dcterms:created xsi:type="dcterms:W3CDTF">2016-12-05T13:09:36Z</dcterms:created>
  <dcterms:modified xsi:type="dcterms:W3CDTF">2018-04-12T13:16:41Z</dcterms:modified>
</cp:coreProperties>
</file>