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06.04.2018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7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135874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82700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24C7F2-FFE1-40E5-8C38-0271F1F5820B}" type="datetimeFigureOut">
              <a:rPr lang="de-DE" smtClean="0"/>
              <a:t>06.04.2018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252051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224C7F2-FFE1-40E5-8C38-0271F1F5820B}" type="datetimeFigureOut">
              <a:rPr lang="de-DE" smtClean="0"/>
              <a:t>06.04.2018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4788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24C7F2-FFE1-40E5-8C38-0271F1F5820B}" type="datetimeFigureOut">
              <a:rPr lang="de-DE" smtClean="0"/>
              <a:t>06.04.2018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58875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24C7F2-FFE1-40E5-8C38-0271F1F5820B}" type="datetimeFigureOut">
              <a:rPr lang="de-DE" smtClean="0"/>
              <a:t>06.04.2018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5857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24C7F2-FFE1-40E5-8C38-0271F1F5820B}" type="datetimeFigureOut">
              <a:rPr lang="de-DE" smtClean="0"/>
              <a:t>06.04.2018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11768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24C7F2-FFE1-40E5-8C38-0271F1F5820B}" type="datetimeFigureOut">
              <a:rPr lang="de-DE" smtClean="0"/>
              <a:t>06.04.2018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94114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06.04.2018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149119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8224C7F2-FFE1-40E5-8C38-0271F1F5820B}" type="datetimeFigureOut">
              <a:rPr lang="de-DE" smtClean="0"/>
              <a:t>06.04.2018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BC918B3-6EE5-4981-A4DB-FF77812A208A}" type="slidenum">
              <a:rPr lang="de-DE" smtClean="0"/>
              <a:t>‹Nr.›</a:t>
            </a:fld>
            <a:endParaRPr lang="de-DE"/>
          </a:p>
        </p:txBody>
      </p:sp>
    </p:spTree>
    <p:extLst>
      <p:ext uri="{BB962C8B-B14F-4D97-AF65-F5344CB8AC3E}">
        <p14:creationId xmlns:p14="http://schemas.microsoft.com/office/powerpoint/2010/main" val="332913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4C7F2-FFE1-40E5-8C38-0271F1F5820B}" type="datetimeFigureOut">
              <a:rPr lang="de-DE" smtClean="0"/>
              <a:t>06.04.2018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918B3-6EE5-4981-A4DB-FF77812A208A}" type="slidenum">
              <a:rPr lang="de-DE" smtClean="0"/>
              <a:t>‹Nr.›</a:t>
            </a:fld>
            <a:endParaRPr lang="de-DE"/>
          </a:p>
        </p:txBody>
      </p:sp>
    </p:spTree>
    <p:extLst>
      <p:ext uri="{BB962C8B-B14F-4D97-AF65-F5344CB8AC3E}">
        <p14:creationId xmlns:p14="http://schemas.microsoft.com/office/powerpoint/2010/main" val="3501443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684598" y="1033847"/>
            <a:ext cx="8785225" cy="5355312"/>
          </a:xfrm>
          <a:prstGeom prst="rect">
            <a:avLst/>
          </a:prstGeom>
          <a:noFill/>
          <a:ln w="9525">
            <a:noFill/>
            <a:miter lim="800000"/>
            <a:headEnd/>
            <a:tailEnd/>
          </a:ln>
        </p:spPr>
        <p:txBody>
          <a:bodyPr>
            <a:spAutoFit/>
          </a:bodyPr>
          <a:lstStyle/>
          <a:p>
            <a:pPr eaLnBrk="0" hangingPunct="0">
              <a:defRPr/>
            </a:pPr>
            <a:endParaRPr lang="de-DE" sz="1200" b="1" dirty="0">
              <a:cs typeface="+mn-cs"/>
            </a:endParaRPr>
          </a:p>
          <a:p>
            <a:pPr eaLnBrk="0" hangingPunct="0">
              <a:defRPr/>
            </a:pPr>
            <a:r>
              <a:rPr lang="de-DE" sz="1200" b="1" dirty="0">
                <a:cs typeface="+mn-cs"/>
              </a:rPr>
              <a:t>1. </a:t>
            </a:r>
            <a:r>
              <a:rPr lang="de-DE" sz="1200" b="1" dirty="0">
                <a:latin typeface="Arial" charset="0"/>
                <a:cs typeface="+mn-cs"/>
              </a:rPr>
              <a:t>Anstellungsverhältnis oder Führungsposition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2. Beratungs- bzw. Gutachtertätigkeit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3. Besitz von Geschäftsanteilen, Aktien oder Fonds</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4. Patent, Urheberrecht, Verkaufslizenz</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5. Honorare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6. Finanzierung wissenschaftlicher Untersuchungen</a:t>
            </a:r>
          </a:p>
          <a:p>
            <a:pPr eaLnBrk="0" hangingPunct="0">
              <a:defRPr/>
            </a:pPr>
            <a:r>
              <a:rPr lang="de-DE" sz="1000" b="1" dirty="0">
                <a:latin typeface="Arial" charset="0"/>
              </a:rPr>
              <a:t>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7. Andere finanzielle Beziehungen </a:t>
            </a: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endParaRPr lang="de-DE" sz="1000" b="1" dirty="0">
              <a:latin typeface="Arial" charset="0"/>
            </a:endParaRPr>
          </a:p>
          <a:p>
            <a:pPr eaLnBrk="0" hangingPunct="0">
              <a:defRPr/>
            </a:pPr>
            <a:r>
              <a:rPr lang="de-DE" sz="1200" b="1" dirty="0">
                <a:latin typeface="Arial" charset="0"/>
              </a:rPr>
              <a:t>8. Immaterielle Interessenkonflikte</a:t>
            </a:r>
          </a:p>
          <a:p>
            <a:pPr eaLnBrk="0" hangingPunct="0">
              <a:defRPr/>
            </a:pPr>
            <a:endParaRPr lang="de-DE" sz="1200" b="1" dirty="0">
              <a:latin typeface="Arial" charset="0"/>
            </a:endParaRPr>
          </a:p>
          <a:p>
            <a:pPr eaLnBrk="0" hangingPunct="0">
              <a:defRPr/>
            </a:pPr>
            <a:endParaRPr lang="de-DE" sz="1200" b="1" dirty="0">
              <a:latin typeface="Arial" charset="0"/>
            </a:endParaRPr>
          </a:p>
        </p:txBody>
      </p:sp>
      <p:sp>
        <p:nvSpPr>
          <p:cNvPr id="3" name="Textfeld 2"/>
          <p:cNvSpPr txBox="1"/>
          <p:nvPr/>
        </p:nvSpPr>
        <p:spPr>
          <a:xfrm>
            <a:off x="808165" y="486032"/>
            <a:ext cx="8254313" cy="369332"/>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a:t>
            </a:r>
          </a:p>
        </p:txBody>
      </p:sp>
      <p:pic>
        <p:nvPicPr>
          <p:cNvPr id="7" name="Grafik 6" descr="Ein Bild, das Gras, Text, Schild, Ende enthält.&#10;&#10;Mit hoher Zuverlässigkeit generierte Beschreibung">
            <a:extLst>
              <a:ext uri="{FF2B5EF4-FFF2-40B4-BE49-F238E27FC236}">
                <a16:creationId xmlns:a16="http://schemas.microsoft.com/office/drawing/2014/main" id="{7588D468-5FBC-425A-B08A-9B54CC34E5F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672506" y="314395"/>
            <a:ext cx="1588316" cy="1438904"/>
          </a:xfrm>
          <a:prstGeom prst="rect">
            <a:avLst/>
          </a:prstGeom>
        </p:spPr>
      </p:pic>
    </p:spTree>
    <p:extLst>
      <p:ext uri="{BB962C8B-B14F-4D97-AF65-F5344CB8AC3E}">
        <p14:creationId xmlns:p14="http://schemas.microsoft.com/office/powerpoint/2010/main" val="143766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808165" y="1308272"/>
            <a:ext cx="8785225" cy="5278438"/>
          </a:xfrm>
          <a:prstGeom prst="rect">
            <a:avLst/>
          </a:prstGeom>
          <a:noFill/>
          <a:ln w="9525">
            <a:noFill/>
            <a:miter lim="800000"/>
            <a:headEnd/>
            <a:tailEnd/>
          </a:ln>
        </p:spPr>
        <p:txBody>
          <a:bodyPr>
            <a:spAutoFit/>
          </a:bodyPr>
          <a:lstStyle/>
          <a:p>
            <a:pPr eaLnBrk="0" hangingPunct="0">
              <a:defRPr/>
            </a:pPr>
            <a:r>
              <a:rPr lang="de-DE" sz="1200" b="1" dirty="0">
                <a:cs typeface="+mn-cs"/>
              </a:rPr>
              <a:t>1. </a:t>
            </a:r>
            <a:r>
              <a:rPr lang="de-DE" sz="1200" b="1" dirty="0">
                <a:latin typeface="Arial" charset="0"/>
                <a:cs typeface="+mn-cs"/>
              </a:rPr>
              <a:t>Anstellungsverhältnis oder Führungsposition </a:t>
            </a:r>
          </a:p>
          <a:p>
            <a:pPr lvl="1" eaLnBrk="0" hangingPunct="0">
              <a:defRPr/>
            </a:pPr>
            <a:r>
              <a:rPr lang="de-DE" sz="1100" dirty="0">
                <a:latin typeface="Arial" charset="0"/>
                <a:cs typeface="+mn-cs"/>
              </a:rPr>
              <a:t>Jedes vollzeitige oder teilzeitige Anstellungsverhältnis, Führungsposition, u.Ä. bei einer Körperschaft, die eine Investition im Gegenstand der Untersuchung, eine Lizenz oder ein sonstiges kommerzielles Interesse am Gegenstand der Untersuchung hat. </a:t>
            </a:r>
          </a:p>
          <a:p>
            <a:pPr eaLnBrk="0" hangingPunct="0">
              <a:defRPr/>
            </a:pPr>
            <a:r>
              <a:rPr lang="de-DE" sz="1200" b="1" dirty="0">
                <a:latin typeface="Arial" charset="0"/>
              </a:rPr>
              <a:t>2. Beratungs- bzw. Gutachtertätigkeit </a:t>
            </a:r>
          </a:p>
          <a:p>
            <a:pPr lvl="1" eaLnBrk="0" hangingPunct="0">
              <a:defRPr/>
            </a:pPr>
            <a:r>
              <a:rPr lang="de-DE" sz="1100" dirty="0">
                <a:latin typeface="Arial" charset="0"/>
                <a:cs typeface="+mn-cs"/>
              </a:rPr>
              <a:t>Jede Beratungs- bzw. Gutachtertätigkeit bei einer Körperschaft, die eine Investition im Gegenstand der 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200" b="1" dirty="0">
                <a:latin typeface="Arial" charset="0"/>
              </a:rPr>
              <a:t>3. Besitz von Geschäftsanteilen, Aktien oder Fonds</a:t>
            </a:r>
          </a:p>
          <a:p>
            <a:pPr lvl="1" eaLnBrk="0" hangingPunct="0">
              <a:defRPr/>
            </a:pPr>
            <a:r>
              <a:rPr lang="de-DE" sz="1100" dirty="0">
                <a:latin typeface="Arial" charset="0"/>
                <a:cs typeface="+mn-cs"/>
              </a:rPr>
              <a:t>Jeder Besitz von Geschäftsanteilen, Fonds oder Aktien, </a:t>
            </a:r>
            <a:r>
              <a:rPr lang="de-DE" sz="1100" dirty="0" err="1">
                <a:latin typeface="Arial" charset="0"/>
                <a:cs typeface="+mn-cs"/>
              </a:rPr>
              <a:t>börslich</a:t>
            </a:r>
            <a:r>
              <a:rPr lang="de-DE" sz="1100" dirty="0">
                <a:latin typeface="Arial" charset="0"/>
                <a:cs typeface="+mn-cs"/>
              </a:rPr>
              <a:t> oder nicht-</a:t>
            </a:r>
            <a:r>
              <a:rPr lang="de-DE" sz="1100" dirty="0" err="1">
                <a:latin typeface="Arial" charset="0"/>
                <a:cs typeface="+mn-cs"/>
              </a:rPr>
              <a:t>börslich</a:t>
            </a:r>
            <a:r>
              <a:rPr lang="de-DE" sz="1100" dirty="0">
                <a:latin typeface="Arial" charset="0"/>
                <a:cs typeface="+mn-cs"/>
              </a:rPr>
              <a:t> gehandelt, von einer Körperschaft, die eine Investition im Gegenstand der Untersuchung, eine Lizenz oder ein sonstiges kommerzielles Interesse am Gegenstand der Untersuchung hat.</a:t>
            </a:r>
          </a:p>
          <a:p>
            <a:pPr eaLnBrk="0" hangingPunct="0">
              <a:defRPr/>
            </a:pPr>
            <a:r>
              <a:rPr lang="de-DE" sz="1200" b="1" dirty="0">
                <a:latin typeface="Arial" charset="0"/>
              </a:rPr>
              <a:t>4. Patent, Urheberrecht, Verkaufslizenz</a:t>
            </a:r>
          </a:p>
          <a:p>
            <a:pPr lvl="1" eaLnBrk="0" hangingPunct="0">
              <a:defRPr/>
            </a:pPr>
            <a:r>
              <a:rPr lang="de-DE" sz="1100" dirty="0">
                <a:latin typeface="Arial" charset="0"/>
                <a:cs typeface="+mn-cs"/>
              </a:rPr>
              <a:t>Eigentümerinteressen an Arzneimitteln oder Medizinprodukten  (z. B. Patent, Urheberrecht, Verkaufslizenz), die einen Bezug zum Gegenstand der Untersuchung haben.</a:t>
            </a:r>
          </a:p>
          <a:p>
            <a:pPr eaLnBrk="0" hangingPunct="0">
              <a:defRPr/>
            </a:pPr>
            <a:r>
              <a:rPr lang="de-DE" sz="1200" b="1" dirty="0">
                <a:latin typeface="Arial" charset="0"/>
              </a:rPr>
              <a:t>5. Honorare </a:t>
            </a:r>
          </a:p>
          <a:p>
            <a:pPr lvl="1" eaLnBrk="0" hangingPunct="0">
              <a:defRPr/>
            </a:pPr>
            <a:r>
              <a:rPr lang="de-DE" sz="1100" dirty="0">
                <a:latin typeface="Arial" charset="0"/>
                <a:cs typeface="+mn-cs"/>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6. Finanzierung wissenschaftlicher Untersuchungen </a:t>
            </a:r>
          </a:p>
          <a:p>
            <a:pPr lvl="1" eaLnBrk="0" hangingPunct="0">
              <a:defRPr/>
            </a:pPr>
            <a:r>
              <a:rPr lang="de-DE" sz="1100" dirty="0">
                <a:latin typeface="Arial" charset="0"/>
              </a:rPr>
              <a:t>Finanzielle Zuwendungen (Drittmittel) für Forschungsvorhaben oder direkte Finanzierung von Mitarbeitern der Einrichtung von Seiten eines Unternehmens der Gesundheitswirtschaft, eines kommerziell orientierten Auftragsinstituts oder einer Versicherung.</a:t>
            </a:r>
            <a:endParaRPr lang="de-DE" sz="1100" dirty="0">
              <a:latin typeface="Arial" charset="0"/>
              <a:cs typeface="+mn-cs"/>
            </a:endParaRPr>
          </a:p>
          <a:p>
            <a:pPr eaLnBrk="0" hangingPunct="0">
              <a:defRPr/>
            </a:pPr>
            <a:r>
              <a:rPr lang="de-DE" sz="1200" b="1" dirty="0">
                <a:latin typeface="Arial" charset="0"/>
              </a:rPr>
              <a:t>7. Andere finanzielle Beziehungen </a:t>
            </a:r>
          </a:p>
          <a:p>
            <a:pPr lvl="1" eaLnBrk="0" hangingPunct="0">
              <a:defRPr/>
            </a:pPr>
            <a:r>
              <a:rPr lang="de-DE" sz="1100" dirty="0">
                <a:latin typeface="Arial" charset="0"/>
                <a:cs typeface="+mn-cs"/>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8. Immaterielle Interessenkonflikte</a:t>
            </a:r>
          </a:p>
          <a:p>
            <a:pPr marL="452438" eaLnBrk="0" hangingPunct="0">
              <a:defRPr/>
            </a:pPr>
            <a:r>
              <a:rPr lang="de-DE" sz="1100" dirty="0">
                <a:latin typeface="Arial" charset="0"/>
                <a:cs typeface="+mn-cs"/>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3" name="Textfeld 2"/>
          <p:cNvSpPr txBox="1"/>
          <p:nvPr/>
        </p:nvSpPr>
        <p:spPr>
          <a:xfrm>
            <a:off x="808165" y="486032"/>
            <a:ext cx="8254313" cy="646331"/>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Offenlegung Interessenskonflikte – Erläuterung  </a:t>
            </a:r>
          </a:p>
          <a:p>
            <a:r>
              <a:rPr lang="de-DE" b="1" dirty="0">
                <a:latin typeface="Arial" panose="020B0604020202020204" pitchFamily="34" charset="0"/>
                <a:cs typeface="Arial" panose="020B0604020202020204" pitchFamily="34" charset="0"/>
              </a:rPr>
              <a:t> </a:t>
            </a:r>
          </a:p>
        </p:txBody>
      </p:sp>
      <p:pic>
        <p:nvPicPr>
          <p:cNvPr id="6" name="Grafik 5" descr="Ein Bild, das Gras, Text, Schild, Ende enthält.&#10;&#10;Mit hoher Zuverlässigkeit generierte Beschreibung">
            <a:extLst>
              <a:ext uri="{FF2B5EF4-FFF2-40B4-BE49-F238E27FC236}">
                <a16:creationId xmlns:a16="http://schemas.microsoft.com/office/drawing/2014/main" id="{47020351-DF91-4307-86E9-BE8F2655569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655728" y="412911"/>
            <a:ext cx="1588316" cy="1438904"/>
          </a:xfrm>
          <a:prstGeom prst="rect">
            <a:avLst/>
          </a:prstGeom>
        </p:spPr>
      </p:pic>
    </p:spTree>
    <p:extLst>
      <p:ext uri="{BB962C8B-B14F-4D97-AF65-F5344CB8AC3E}">
        <p14:creationId xmlns:p14="http://schemas.microsoft.com/office/powerpoint/2010/main" val="1058683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Words>
  <Application>Microsoft Office PowerPoint</Application>
  <PresentationFormat>Breitbild</PresentationFormat>
  <Paragraphs>49</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Wencke Wieseke</dc:creator>
  <cp:lastModifiedBy>Wencke Wieseke</cp:lastModifiedBy>
  <cp:revision>14</cp:revision>
  <dcterms:created xsi:type="dcterms:W3CDTF">2016-12-05T13:09:36Z</dcterms:created>
  <dcterms:modified xsi:type="dcterms:W3CDTF">2018-04-06T10:40:11Z</dcterms:modified>
</cp:coreProperties>
</file>